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Tomorrow" panose="020B0604020202020204" charset="0"/>
      <p:regular r:id="rId17"/>
    </p:embeddedFont>
    <p:embeddedFont>
      <p:font typeface="Tomorrow Semi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1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06" autoAdjust="0"/>
    <p:restoredTop sz="94610"/>
  </p:normalViewPr>
  <p:slideViewPr>
    <p:cSldViewPr snapToGrid="0" snapToObjects="1">
      <p:cViewPr varScale="1">
        <p:scale>
          <a:sx n="59" d="100"/>
          <a:sy n="59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6212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51986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MATLAB Machine Learning for Crop Yield Estimation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089797"/>
            <a:ext cx="7556421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This presentation demonstrates the implementation of MATLAB's Machine Learning Toolbox to simulate and predict crop yield using real-world environmental data. Through regression modeling, we developed a predictive system that analyzes how key agricultural variables—rainfall, fertilizer, soil quality, sunlight, and farm size—influence crop production.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25091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Conclusion &amp; Future Applications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2262902"/>
            <a:ext cx="75564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This project successfully demonstrated MATLAB's Machine Learning Toolbox capability to implement a yield estimation system. By integrating environmental and management factors into a regression-based model, we achieved accurate predictions for crop yield under varying conditions with 91.06% accuracy.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93790" y="3756303"/>
            <a:ext cx="3679031" cy="2088713"/>
          </a:xfrm>
          <a:prstGeom prst="roundRect">
            <a:avLst>
              <a:gd name="adj" fmla="val 22805"/>
            </a:avLst>
          </a:prstGeom>
          <a:solidFill>
            <a:srgbClr val="3C3C3A"/>
          </a:solidFill>
          <a:ln/>
        </p:spPr>
      </p:sp>
      <p:sp>
        <p:nvSpPr>
          <p:cNvPr id="6" name="Text 3"/>
          <p:cNvSpPr/>
          <p:nvPr/>
        </p:nvSpPr>
        <p:spPr>
          <a:xfrm>
            <a:off x="992148" y="3954661"/>
            <a:ext cx="3282315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Agricultural Decision Support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92148" y="4694039"/>
            <a:ext cx="32823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Farmers can use this model to optimize planting strategies and resource allocation.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4671179" y="3756303"/>
            <a:ext cx="3679031" cy="2088713"/>
          </a:xfrm>
          <a:prstGeom prst="roundRect">
            <a:avLst>
              <a:gd name="adj" fmla="val 22805"/>
            </a:avLst>
          </a:prstGeom>
          <a:solidFill>
            <a:srgbClr val="3C3C3A"/>
          </a:solidFill>
          <a:ln/>
        </p:spPr>
      </p:sp>
      <p:sp>
        <p:nvSpPr>
          <p:cNvPr id="9" name="Text 6"/>
          <p:cNvSpPr/>
          <p:nvPr/>
        </p:nvSpPr>
        <p:spPr>
          <a:xfrm>
            <a:off x="4869537" y="3954661"/>
            <a:ext cx="255055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Regional Adaptation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4869537" y="4383881"/>
            <a:ext cx="32823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 framework extends to different crops and geographical regions globally.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793790" y="6043374"/>
            <a:ext cx="7556421" cy="1461016"/>
          </a:xfrm>
          <a:prstGeom prst="roundRect">
            <a:avLst>
              <a:gd name="adj" fmla="val 32603"/>
            </a:avLst>
          </a:prstGeom>
          <a:solidFill>
            <a:srgbClr val="3C3C3A"/>
          </a:solidFill>
          <a:ln/>
        </p:spPr>
      </p:sp>
      <p:sp>
        <p:nvSpPr>
          <p:cNvPr id="12" name="Text 9"/>
          <p:cNvSpPr/>
          <p:nvPr/>
        </p:nvSpPr>
        <p:spPr>
          <a:xfrm>
            <a:off x="992148" y="6241733"/>
            <a:ext cx="325743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Continuous Improvement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992148" y="6670953"/>
            <a:ext cx="715970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Future iterations can incorporate additional variables and advanced machine learning techniques for enhanced accuracy.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61987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Project Objectives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578900"/>
            <a:ext cx="4215289" cy="2088713"/>
          </a:xfrm>
          <a:prstGeom prst="roundRect">
            <a:avLst>
              <a:gd name="adj" fmla="val 1425"/>
            </a:avLst>
          </a:prstGeom>
          <a:solidFill>
            <a:srgbClr val="3C3C3A"/>
          </a:solidFill>
          <a:ln/>
        </p:spPr>
      </p:sp>
      <p:sp>
        <p:nvSpPr>
          <p:cNvPr id="4" name="Text 2"/>
          <p:cNvSpPr/>
          <p:nvPr/>
        </p:nvSpPr>
        <p:spPr>
          <a:xfrm>
            <a:off x="992148" y="3777258"/>
            <a:ext cx="3818573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Implement Regression Modeling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992148" y="4516636"/>
            <a:ext cx="381857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Utilize MATLAB's Machine Learning Toolbox to build yield estimation models using statistical learning techniques.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5207437" y="3578900"/>
            <a:ext cx="4215408" cy="2088713"/>
          </a:xfrm>
          <a:prstGeom prst="roundRect">
            <a:avLst>
              <a:gd name="adj" fmla="val 1425"/>
            </a:avLst>
          </a:prstGeom>
          <a:solidFill>
            <a:srgbClr val="3C3C3A"/>
          </a:solidFill>
          <a:ln/>
        </p:spPr>
      </p:sp>
      <p:sp>
        <p:nvSpPr>
          <p:cNvPr id="7" name="Text 5"/>
          <p:cNvSpPr/>
          <p:nvPr/>
        </p:nvSpPr>
        <p:spPr>
          <a:xfrm>
            <a:off x="5405795" y="377725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Simulate Real Data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5405795" y="4206478"/>
            <a:ext cx="381869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Test yield estimation using actual environmental parameters from Central Uganda's 2022 wet season.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9621203" y="3578900"/>
            <a:ext cx="4215289" cy="2088713"/>
          </a:xfrm>
          <a:prstGeom prst="roundRect">
            <a:avLst>
              <a:gd name="adj" fmla="val 1425"/>
            </a:avLst>
          </a:prstGeom>
          <a:solidFill>
            <a:srgbClr val="3C3C3A"/>
          </a:solidFill>
          <a:ln/>
        </p:spPr>
      </p:sp>
      <p:sp>
        <p:nvSpPr>
          <p:cNvPr id="10" name="Text 8"/>
          <p:cNvSpPr/>
          <p:nvPr/>
        </p:nvSpPr>
        <p:spPr>
          <a:xfrm>
            <a:off x="9819561" y="3777258"/>
            <a:ext cx="309693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Enable Decision Support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9819561" y="4206478"/>
            <a:ext cx="381857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Demonstrate how MATLAB serves as a decision-support tool for agricultural analysis and planning.</a:t>
            </a:r>
            <a:endParaRPr lang="en-US" sz="15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BEDFE3F-AAF5-4B3C-955F-F22976026583}"/>
              </a:ext>
            </a:extLst>
          </p:cNvPr>
          <p:cNvSpPr/>
          <p:nvPr/>
        </p:nvSpPr>
        <p:spPr>
          <a:xfrm>
            <a:off x="12781182" y="7674428"/>
            <a:ext cx="1713904" cy="555171"/>
          </a:xfrm>
          <a:prstGeom prst="roundRect">
            <a:avLst/>
          </a:prstGeom>
          <a:solidFill>
            <a:srgbClr val="1D1D1B"/>
          </a:solidFill>
          <a:ln>
            <a:solidFill>
              <a:srgbClr val="1D1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76043"/>
            <a:ext cx="791789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Design Process &amp; Development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69295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 Light" pitchFamily="34" charset="0"/>
                <a:ea typeface="Tomorrow Light" pitchFamily="34" charset="-122"/>
                <a:cs typeface="Tomorrow Light" pitchFamily="34" charset="-120"/>
              </a:rPr>
              <a:t>01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007281"/>
            <a:ext cx="4215289" cy="22860"/>
          </a:xfrm>
          <a:prstGeom prst="rect">
            <a:avLst/>
          </a:prstGeom>
          <a:solidFill>
            <a:srgbClr val="E1E1DF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152180"/>
            <a:ext cx="262616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Research &amp; Planning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93790" y="3581400"/>
            <a:ext cx="421528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Reviewed lecture materials and identified linear regression as the optimal approach for yield prediction.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5207437" y="269295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 Light" pitchFamily="34" charset="0"/>
                <a:ea typeface="Tomorrow Light" pitchFamily="34" charset="-122"/>
                <a:cs typeface="Tomorrow Light" pitchFamily="34" charset="-120"/>
              </a:rPr>
              <a:t>02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5207437" y="3007281"/>
            <a:ext cx="4215408" cy="22860"/>
          </a:xfrm>
          <a:prstGeom prst="rect">
            <a:avLst/>
          </a:prstGeom>
          <a:solidFill>
            <a:srgbClr val="E1E1DF"/>
          </a:solidFill>
          <a:ln/>
        </p:spPr>
      </p:sp>
      <p:sp>
        <p:nvSpPr>
          <p:cNvPr id="9" name="Text 7"/>
          <p:cNvSpPr/>
          <p:nvPr/>
        </p:nvSpPr>
        <p:spPr>
          <a:xfrm>
            <a:off x="5207437" y="315218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 Acquisition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5207437" y="3581400"/>
            <a:ext cx="421540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Obtained training dataset from Kaggle containing crop yield information with environmental variables.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9621203" y="269295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 Light" pitchFamily="34" charset="0"/>
                <a:ea typeface="Tomorrow Light" pitchFamily="34" charset="-122"/>
                <a:cs typeface="Tomorrow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9621203" y="3007281"/>
            <a:ext cx="4215289" cy="22860"/>
          </a:xfrm>
          <a:prstGeom prst="rect">
            <a:avLst/>
          </a:prstGeom>
          <a:solidFill>
            <a:srgbClr val="E1E1DF"/>
          </a:solidFill>
          <a:ln/>
        </p:spPr>
      </p:sp>
      <p:sp>
        <p:nvSpPr>
          <p:cNvPr id="13" name="Text 11"/>
          <p:cNvSpPr/>
          <p:nvPr/>
        </p:nvSpPr>
        <p:spPr>
          <a:xfrm>
            <a:off x="9621203" y="3152180"/>
            <a:ext cx="251364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Model Development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9621203" y="3581400"/>
            <a:ext cx="421528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Designed pseudocode and flowcharts, then implemented the YieldEstimator and YieldModel classes.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93790" y="4881205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 Light" pitchFamily="34" charset="0"/>
                <a:ea typeface="Tomorrow Light" pitchFamily="34" charset="-122"/>
                <a:cs typeface="Tomorrow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93790" y="5195530"/>
            <a:ext cx="6422112" cy="22860"/>
          </a:xfrm>
          <a:prstGeom prst="rect">
            <a:avLst/>
          </a:prstGeom>
          <a:solidFill>
            <a:srgbClr val="E1E1DF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340429"/>
            <a:ext cx="269736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Testing &amp; Refinement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93790" y="5769650"/>
            <a:ext cx="642211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Conducted collaborative debugging sessions and incorporated feedback from peer groups.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7414260" y="4881205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 Light" pitchFamily="34" charset="0"/>
                <a:ea typeface="Tomorrow Light" pitchFamily="34" charset="-122"/>
                <a:cs typeface="Tomorrow Light" pitchFamily="34" charset="-120"/>
              </a:rPr>
              <a:t>05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7414260" y="5195530"/>
            <a:ext cx="6422231" cy="22860"/>
          </a:xfrm>
          <a:prstGeom prst="rect">
            <a:avLst/>
          </a:prstGeom>
          <a:solidFill>
            <a:srgbClr val="E1E1DF"/>
          </a:solidFill>
          <a:ln/>
        </p:spPr>
      </p:sp>
      <p:sp>
        <p:nvSpPr>
          <p:cNvPr id="21" name="Text 19"/>
          <p:cNvSpPr/>
          <p:nvPr/>
        </p:nvSpPr>
        <p:spPr>
          <a:xfrm>
            <a:off x="7414260" y="534042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Documentation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7414260" y="5769650"/>
            <a:ext cx="642223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Completed comprehensive report and presentation materials documenting the entire implementation.</a:t>
            </a:r>
            <a:endParaRPr lang="en-US" sz="155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8BB0990-E378-4541-B10C-C28868DF3B59}"/>
              </a:ext>
            </a:extLst>
          </p:cNvPr>
          <p:cNvSpPr/>
          <p:nvPr/>
        </p:nvSpPr>
        <p:spPr>
          <a:xfrm>
            <a:off x="12781182" y="7674428"/>
            <a:ext cx="1713904" cy="555171"/>
          </a:xfrm>
          <a:prstGeom prst="roundRect">
            <a:avLst/>
          </a:prstGeom>
          <a:solidFill>
            <a:srgbClr val="1D1D1B"/>
          </a:solidFill>
          <a:ln>
            <a:solidFill>
              <a:srgbClr val="1D1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070" y="514350"/>
            <a:ext cx="8235672" cy="584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MATLAB Machine Learning Toolbox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748070" y="1566148"/>
            <a:ext cx="2338030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Key Functions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748070" y="2045375"/>
            <a:ext cx="6339007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fitlm</a:t>
            </a: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: Creates linear regression models from data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748070" y="2409944"/>
            <a:ext cx="6339007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predict</a:t>
            </a: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: Applies trained models to new datasets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748070" y="2774513"/>
            <a:ext cx="6339007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readtable</a:t>
            </a: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: Loads CSV data for analysis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748070" y="3241953"/>
            <a:ext cx="6339007" cy="897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These built-in functions eliminated the need for manual regression equation derivation, enabling rapid experimentation with real agricultural data.</a:t>
            </a:r>
            <a:endParaRPr lang="en-US" sz="14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944" y="1589603"/>
            <a:ext cx="7079456" cy="70794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3083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Model Architecture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3239214" y="1869996"/>
            <a:ext cx="1630323" cy="1143476"/>
          </a:xfrm>
          <a:prstGeom prst="roundRect">
            <a:avLst>
              <a:gd name="adj" fmla="val 2604"/>
            </a:avLst>
          </a:prstGeom>
          <a:solidFill>
            <a:srgbClr val="3C3C3A"/>
          </a:solidFill>
          <a:ln/>
        </p:spPr>
      </p:sp>
      <p:sp>
        <p:nvSpPr>
          <p:cNvPr id="4" name="Text 2"/>
          <p:cNvSpPr/>
          <p:nvPr/>
        </p:nvSpPr>
        <p:spPr>
          <a:xfrm>
            <a:off x="3914775" y="2267307"/>
            <a:ext cx="279083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1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5067895" y="2068354"/>
            <a:ext cx="328362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YieldEstimator Base Class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5067895" y="2497574"/>
            <a:ext cx="727126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Defines protected attributes: Rainfall, Fertilizer, SoilQuality, Sunlight, FarmSize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4968716" y="3003947"/>
            <a:ext cx="8768715" cy="11430"/>
          </a:xfrm>
          <a:prstGeom prst="roundRect">
            <a:avLst>
              <a:gd name="adj" fmla="val 260465"/>
            </a:avLst>
          </a:prstGeom>
          <a:solidFill>
            <a:srgbClr val="555553"/>
          </a:solidFill>
          <a:ln/>
        </p:spPr>
      </p:sp>
      <p:sp>
        <p:nvSpPr>
          <p:cNvPr id="8" name="Shape 6"/>
          <p:cNvSpPr/>
          <p:nvPr/>
        </p:nvSpPr>
        <p:spPr>
          <a:xfrm>
            <a:off x="2424113" y="3112651"/>
            <a:ext cx="3260646" cy="1143476"/>
          </a:xfrm>
          <a:prstGeom prst="roundRect">
            <a:avLst>
              <a:gd name="adj" fmla="val 2604"/>
            </a:avLst>
          </a:prstGeom>
          <a:solidFill>
            <a:srgbClr val="3C3C3A"/>
          </a:solidFill>
          <a:ln/>
        </p:spPr>
      </p:sp>
      <p:sp>
        <p:nvSpPr>
          <p:cNvPr id="9" name="Text 7"/>
          <p:cNvSpPr/>
          <p:nvPr/>
        </p:nvSpPr>
        <p:spPr>
          <a:xfrm>
            <a:off x="3914894" y="3509962"/>
            <a:ext cx="279083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1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5883116" y="3311009"/>
            <a:ext cx="259996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YieldModel Subclass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5883116" y="3740229"/>
            <a:ext cx="620863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Inherits from YieldEstimator; manages Model and Data properties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5783937" y="4246602"/>
            <a:ext cx="7953494" cy="11430"/>
          </a:xfrm>
          <a:prstGeom prst="roundRect">
            <a:avLst>
              <a:gd name="adj" fmla="val 260465"/>
            </a:avLst>
          </a:prstGeom>
          <a:solidFill>
            <a:srgbClr val="555553"/>
          </a:solidFill>
          <a:ln/>
        </p:spPr>
      </p:sp>
      <p:sp>
        <p:nvSpPr>
          <p:cNvPr id="13" name="Shape 11"/>
          <p:cNvSpPr/>
          <p:nvPr/>
        </p:nvSpPr>
        <p:spPr>
          <a:xfrm>
            <a:off x="1608892" y="4355306"/>
            <a:ext cx="4890968" cy="1461016"/>
          </a:xfrm>
          <a:prstGeom prst="roundRect">
            <a:avLst>
              <a:gd name="adj" fmla="val 2038"/>
            </a:avLst>
          </a:prstGeom>
          <a:solidFill>
            <a:srgbClr val="3C3C3A"/>
          </a:solidFill>
          <a:ln/>
        </p:spPr>
      </p:sp>
      <p:sp>
        <p:nvSpPr>
          <p:cNvPr id="14" name="Text 12"/>
          <p:cNvSpPr/>
          <p:nvPr/>
        </p:nvSpPr>
        <p:spPr>
          <a:xfrm>
            <a:off x="3914775" y="4911328"/>
            <a:ext cx="279083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1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6698218" y="4553664"/>
            <a:ext cx="291810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estimateYield() Method</a:t>
            </a:r>
            <a:endParaRPr lang="en-US" sz="1950" dirty="0"/>
          </a:p>
        </p:txBody>
      </p:sp>
      <p:sp>
        <p:nvSpPr>
          <p:cNvPr id="16" name="Text 14"/>
          <p:cNvSpPr/>
          <p:nvPr/>
        </p:nvSpPr>
        <p:spPr>
          <a:xfrm>
            <a:off x="6698218" y="4982885"/>
            <a:ext cx="694003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Loads dataset, fits regression model, and predicts yield from environmental inputs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6599039" y="5806797"/>
            <a:ext cx="7138392" cy="11430"/>
          </a:xfrm>
          <a:prstGeom prst="roundRect">
            <a:avLst>
              <a:gd name="adj" fmla="val 260465"/>
            </a:avLst>
          </a:prstGeom>
          <a:solidFill>
            <a:srgbClr val="555553"/>
          </a:solidFill>
          <a:ln/>
        </p:spPr>
      </p:sp>
      <p:sp>
        <p:nvSpPr>
          <p:cNvPr id="18" name="Shape 16"/>
          <p:cNvSpPr/>
          <p:nvPr/>
        </p:nvSpPr>
        <p:spPr>
          <a:xfrm>
            <a:off x="793790" y="5915501"/>
            <a:ext cx="6521410" cy="1461016"/>
          </a:xfrm>
          <a:prstGeom prst="roundRect">
            <a:avLst>
              <a:gd name="adj" fmla="val 2038"/>
            </a:avLst>
          </a:prstGeom>
          <a:solidFill>
            <a:srgbClr val="3C3C3A"/>
          </a:solidFill>
          <a:ln/>
        </p:spPr>
      </p:sp>
      <p:sp>
        <p:nvSpPr>
          <p:cNvPr id="19" name="Text 17"/>
          <p:cNvSpPr/>
          <p:nvPr/>
        </p:nvSpPr>
        <p:spPr>
          <a:xfrm>
            <a:off x="3914894" y="6471523"/>
            <a:ext cx="279083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1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4</a:t>
            </a:r>
            <a:endParaRPr lang="en-US" sz="2150" dirty="0"/>
          </a:p>
        </p:txBody>
      </p:sp>
      <p:sp>
        <p:nvSpPr>
          <p:cNvPr id="20" name="Text 18"/>
          <p:cNvSpPr/>
          <p:nvPr/>
        </p:nvSpPr>
        <p:spPr>
          <a:xfrm>
            <a:off x="7513558" y="6113859"/>
            <a:ext cx="253222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Regression Formula</a:t>
            </a:r>
            <a:endParaRPr lang="en-US" sz="1950" dirty="0"/>
          </a:p>
        </p:txBody>
      </p:sp>
      <p:sp>
        <p:nvSpPr>
          <p:cNvPr id="21" name="Text 19"/>
          <p:cNvSpPr/>
          <p:nvPr/>
        </p:nvSpPr>
        <p:spPr>
          <a:xfrm>
            <a:off x="7513558" y="6543080"/>
            <a:ext cx="612469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crop_yield ~ rainfall_mm + fertilizer_kg + soil_quality_index + sunlight_hours + farm_size_hectares</a:t>
            </a:r>
            <a:endParaRPr lang="en-US" sz="155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DDFABD6-274F-489D-90D0-C7076337081B}"/>
              </a:ext>
            </a:extLst>
          </p:cNvPr>
          <p:cNvSpPr/>
          <p:nvPr/>
        </p:nvSpPr>
        <p:spPr>
          <a:xfrm>
            <a:off x="12781182" y="7674428"/>
            <a:ext cx="1713904" cy="555171"/>
          </a:xfrm>
          <a:prstGeom prst="roundRect">
            <a:avLst/>
          </a:prstGeom>
          <a:solidFill>
            <a:srgbClr val="1D1D1B"/>
          </a:solidFill>
          <a:ln>
            <a:solidFill>
              <a:srgbClr val="1D1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B592D16-B9D6-4BFF-929F-121CE4262423}"/>
              </a:ext>
            </a:extLst>
          </p:cNvPr>
          <p:cNvCxnSpPr/>
          <p:nvPr/>
        </p:nvCxnSpPr>
        <p:spPr>
          <a:xfrm>
            <a:off x="2424113" y="1869996"/>
            <a:ext cx="0" cy="113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C533E75-F0CC-42FD-8AFB-90C8F488C87E}"/>
              </a:ext>
            </a:extLst>
          </p:cNvPr>
          <p:cNvCxnSpPr/>
          <p:nvPr/>
        </p:nvCxnSpPr>
        <p:spPr>
          <a:xfrm>
            <a:off x="1861457" y="3112651"/>
            <a:ext cx="0" cy="1002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4FABBC0-FF93-4793-BAE6-B2B5C1F30418}"/>
              </a:ext>
            </a:extLst>
          </p:cNvPr>
          <p:cNvCxnSpPr/>
          <p:nvPr/>
        </p:nvCxnSpPr>
        <p:spPr>
          <a:xfrm>
            <a:off x="1306286" y="4355306"/>
            <a:ext cx="0" cy="1451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1CB5462-7FEC-4C09-B982-7B02A1FC9A4E}"/>
              </a:ext>
            </a:extLst>
          </p:cNvPr>
          <p:cNvCxnSpPr/>
          <p:nvPr/>
        </p:nvCxnSpPr>
        <p:spPr>
          <a:xfrm>
            <a:off x="359229" y="5915501"/>
            <a:ext cx="0" cy="1461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29797"/>
            <a:ext cx="1138678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Simulation Parameters: Central Uganda 2022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345888"/>
            <a:ext cx="3074670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1260</a:t>
            </a:r>
            <a:endParaRPr lang="en-US" sz="5150" dirty="0"/>
          </a:p>
        </p:txBody>
      </p:sp>
      <p:sp>
        <p:nvSpPr>
          <p:cNvPr id="4" name="Text 2"/>
          <p:cNvSpPr/>
          <p:nvPr/>
        </p:nvSpPr>
        <p:spPr>
          <a:xfrm>
            <a:off x="1090613" y="324885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Seasonal Rainfall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93790" y="3678079"/>
            <a:ext cx="307467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mm precipitation during wet season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4116467" y="2345888"/>
            <a:ext cx="3074670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210</a:t>
            </a:r>
            <a:endParaRPr lang="en-US" sz="5150" dirty="0"/>
          </a:p>
        </p:txBody>
      </p:sp>
      <p:sp>
        <p:nvSpPr>
          <p:cNvPr id="7" name="Text 5"/>
          <p:cNvSpPr/>
          <p:nvPr/>
        </p:nvSpPr>
        <p:spPr>
          <a:xfrm>
            <a:off x="4355544" y="3248858"/>
            <a:ext cx="259639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Fertilizer Application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4116467" y="3678079"/>
            <a:ext cx="307467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kg/hectare applied to crops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439144" y="2345888"/>
            <a:ext cx="3074670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3.3</a:t>
            </a:r>
            <a:endParaRPr lang="en-US" sz="5150" dirty="0"/>
          </a:p>
        </p:txBody>
      </p:sp>
      <p:sp>
        <p:nvSpPr>
          <p:cNvPr id="10" name="Text 8"/>
          <p:cNvSpPr/>
          <p:nvPr/>
        </p:nvSpPr>
        <p:spPr>
          <a:xfrm>
            <a:off x="7735967" y="324885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Soil Quality Index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7439144" y="3678079"/>
            <a:ext cx="307467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on 0–10 scale measurement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10761821" y="2345888"/>
            <a:ext cx="3074789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5</a:t>
            </a:r>
            <a:endParaRPr lang="en-US" sz="5150" dirty="0"/>
          </a:p>
        </p:txBody>
      </p:sp>
      <p:sp>
        <p:nvSpPr>
          <p:cNvPr id="13" name="Text 11"/>
          <p:cNvSpPr/>
          <p:nvPr/>
        </p:nvSpPr>
        <p:spPr>
          <a:xfrm>
            <a:off x="11058763" y="324885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Average Sunlight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0761821" y="3678079"/>
            <a:ext cx="30747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hours per day exposure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5777746" y="4809173"/>
            <a:ext cx="3074789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30</a:t>
            </a:r>
            <a:endParaRPr lang="en-US" sz="5150" dirty="0"/>
          </a:p>
        </p:txBody>
      </p:sp>
      <p:sp>
        <p:nvSpPr>
          <p:cNvPr id="16" name="Text 14"/>
          <p:cNvSpPr/>
          <p:nvPr/>
        </p:nvSpPr>
        <p:spPr>
          <a:xfrm>
            <a:off x="6074688" y="571214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Farm Size</a:t>
            </a:r>
            <a:endParaRPr lang="en-US" sz="1950" dirty="0"/>
          </a:p>
        </p:txBody>
      </p:sp>
      <p:sp>
        <p:nvSpPr>
          <p:cNvPr id="17" name="Text 15"/>
          <p:cNvSpPr/>
          <p:nvPr/>
        </p:nvSpPr>
        <p:spPr>
          <a:xfrm>
            <a:off x="5777746" y="6141363"/>
            <a:ext cx="30747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hectares total area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793790" y="6682145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These parameters represent typical conditions for bean cultivation in Central Uganda during the 2022 wet season.</a:t>
            </a:r>
            <a:endParaRPr lang="en-US" sz="15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57220BE-DAB1-4C54-9E02-9DA5F55C5D13}"/>
              </a:ext>
            </a:extLst>
          </p:cNvPr>
          <p:cNvSpPr/>
          <p:nvPr/>
        </p:nvSpPr>
        <p:spPr>
          <a:xfrm>
            <a:off x="12781182" y="7674428"/>
            <a:ext cx="1713904" cy="555171"/>
          </a:xfrm>
          <a:prstGeom prst="roundRect">
            <a:avLst/>
          </a:prstGeom>
          <a:solidFill>
            <a:srgbClr val="1D1D1B"/>
          </a:solidFill>
          <a:ln>
            <a:solidFill>
              <a:srgbClr val="1D1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070" y="514350"/>
            <a:ext cx="4676061" cy="584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Simulation Results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748070" y="1566148"/>
            <a:ext cx="2634496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Predicted Yield Output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748070" y="2045375"/>
            <a:ext cx="6339007" cy="2337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200"/>
              </a:lnSpc>
              <a:buNone/>
            </a:pPr>
            <a:r>
              <a:rPr lang="en-US" sz="73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62.13 tons/ha</a:t>
            </a:r>
            <a:endParaRPr lang="en-US" sz="7350" dirty="0"/>
          </a:p>
        </p:txBody>
      </p:sp>
      <p:sp>
        <p:nvSpPr>
          <p:cNvPr id="5" name="Text 3"/>
          <p:cNvSpPr/>
          <p:nvPr/>
        </p:nvSpPr>
        <p:spPr>
          <a:xfrm>
            <a:off x="748070" y="4570214"/>
            <a:ext cx="6339007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 model successfully predicted bean yield under the specified environmental conditions.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748070" y="5355550"/>
            <a:ext cx="2338030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Model Accuracy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748070" y="5834777"/>
            <a:ext cx="6339007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91.06%</a:t>
            </a: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accuracy rate demonstrates the effectiveness of the linear regression approach for agricultural prediction.</a:t>
            </a:r>
            <a:endParaRPr lang="en-US" sz="14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944" y="1589603"/>
            <a:ext cx="6339007" cy="6339007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FC55408-6656-4DCA-BA32-378BC113503F}"/>
              </a:ext>
            </a:extLst>
          </p:cNvPr>
          <p:cNvSpPr/>
          <p:nvPr/>
        </p:nvSpPr>
        <p:spPr>
          <a:xfrm>
            <a:off x="12781182" y="7674428"/>
            <a:ext cx="1713904" cy="555171"/>
          </a:xfrm>
          <a:prstGeom prst="roundRect">
            <a:avLst/>
          </a:prstGeom>
          <a:solidFill>
            <a:srgbClr val="1D1D1B"/>
          </a:solidFill>
          <a:ln>
            <a:solidFill>
              <a:srgbClr val="1D1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76607"/>
            <a:ext cx="598943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Key Findings &amp; Insights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393519"/>
            <a:ext cx="4215289" cy="2459355"/>
          </a:xfrm>
          <a:prstGeom prst="roundRect">
            <a:avLst>
              <a:gd name="adj" fmla="val 4462"/>
            </a:avLst>
          </a:prstGeom>
          <a:solidFill>
            <a:srgbClr val="1D1D1B"/>
          </a:solidFill>
          <a:ln w="22860">
            <a:solidFill>
              <a:srgbClr val="555553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70930" y="3393519"/>
            <a:ext cx="91440" cy="2459355"/>
          </a:xfrm>
          <a:prstGeom prst="roundRect">
            <a:avLst>
              <a:gd name="adj" fmla="val 32558"/>
            </a:avLst>
          </a:prstGeom>
          <a:solidFill>
            <a:srgbClr val="E1E1DF"/>
          </a:solidFill>
          <a:ln/>
        </p:spPr>
      </p:sp>
      <p:sp>
        <p:nvSpPr>
          <p:cNvPr id="5" name="Text 3"/>
          <p:cNvSpPr/>
          <p:nvPr/>
        </p:nvSpPr>
        <p:spPr>
          <a:xfrm>
            <a:off x="1083588" y="3614738"/>
            <a:ext cx="248507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Variable Correlation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083588" y="4043958"/>
            <a:ext cx="3704273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 MATLAB output revealed which environmental factors had the strongest correlation with yield, enabling targeted agricultural interventions.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5207437" y="3393519"/>
            <a:ext cx="4215408" cy="2459355"/>
          </a:xfrm>
          <a:prstGeom prst="roundRect">
            <a:avLst>
              <a:gd name="adj" fmla="val 4462"/>
            </a:avLst>
          </a:prstGeom>
          <a:solidFill>
            <a:srgbClr val="1D1D1B"/>
          </a:solidFill>
          <a:ln w="22860">
            <a:solidFill>
              <a:srgbClr val="555553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4577" y="3393519"/>
            <a:ext cx="91440" cy="2459355"/>
          </a:xfrm>
          <a:prstGeom prst="roundRect">
            <a:avLst>
              <a:gd name="adj" fmla="val 32558"/>
            </a:avLst>
          </a:prstGeom>
          <a:solidFill>
            <a:srgbClr val="E1E1DF"/>
          </a:solidFill>
          <a:ln/>
        </p:spPr>
      </p:sp>
      <p:sp>
        <p:nvSpPr>
          <p:cNvPr id="9" name="Text 7"/>
          <p:cNvSpPr/>
          <p:nvPr/>
        </p:nvSpPr>
        <p:spPr>
          <a:xfrm>
            <a:off x="5497235" y="3614738"/>
            <a:ext cx="250864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Predictive Accuracy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5497235" y="4043958"/>
            <a:ext cx="3704392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 91.06% accuracy confirms that MATLAB's statistical learning tools effectively simulate and predict agricultural yields across varying conditions.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9621203" y="3393519"/>
            <a:ext cx="4215289" cy="2459355"/>
          </a:xfrm>
          <a:prstGeom prst="roundRect">
            <a:avLst>
              <a:gd name="adj" fmla="val 4462"/>
            </a:avLst>
          </a:prstGeom>
          <a:solidFill>
            <a:srgbClr val="1D1D1B"/>
          </a:solidFill>
          <a:ln w="22860">
            <a:solidFill>
              <a:srgbClr val="555553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598343" y="3393519"/>
            <a:ext cx="91440" cy="2459355"/>
          </a:xfrm>
          <a:prstGeom prst="roundRect">
            <a:avLst>
              <a:gd name="adj" fmla="val 32558"/>
            </a:avLst>
          </a:prstGeom>
          <a:solidFill>
            <a:srgbClr val="E1E1DF"/>
          </a:solidFill>
          <a:ln/>
        </p:spPr>
      </p:sp>
      <p:sp>
        <p:nvSpPr>
          <p:cNvPr id="13" name="Text 11"/>
          <p:cNvSpPr/>
          <p:nvPr/>
        </p:nvSpPr>
        <p:spPr>
          <a:xfrm>
            <a:off x="9911001" y="361473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Scalability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9911001" y="4043958"/>
            <a:ext cx="3704273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 approach can be extended for different crops and geographical regions, supporting broader agricultural decision-making and optimization efforts.</a:t>
            </a:r>
            <a:endParaRPr lang="en-US" sz="155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72A77E9-B73F-44C3-B585-E7D03B07EEC3}"/>
              </a:ext>
            </a:extLst>
          </p:cNvPr>
          <p:cNvSpPr/>
          <p:nvPr/>
        </p:nvSpPr>
        <p:spPr>
          <a:xfrm>
            <a:off x="12781182" y="7674428"/>
            <a:ext cx="1713904" cy="555171"/>
          </a:xfrm>
          <a:prstGeom prst="roundRect">
            <a:avLst/>
          </a:prstGeom>
          <a:solidFill>
            <a:srgbClr val="1D1D1B"/>
          </a:solidFill>
          <a:ln>
            <a:solidFill>
              <a:srgbClr val="1D1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00833"/>
            <a:ext cx="584204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Challenges &amp; Solutions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016925"/>
            <a:ext cx="402621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Challenge 1: Toolbox Complexity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3525441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Many MATLAB functions are extremely complicated while offering marginal accuracy improvements.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4339114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Solution:</a:t>
            </a: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Selected linear regression module—relatively user-friendly for entry-level programmers while maintaining strong predictive performance.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564874" y="3016925"/>
            <a:ext cx="474737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Challenge 2: Technical Understanding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7564874" y="3525441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Understanding how each line of code functioned required deep investigation.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564874" y="4339114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Solution:</a:t>
            </a: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Leveraged MATLAB documentation functions to comprehend implementation details and improve code quality.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5693569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Additional Challenge:</a:t>
            </a: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Unstable power supply reduced effective coding time, requiring careful project management and collaborative work sessions.</a:t>
            </a:r>
            <a:endParaRPr lang="en-US" sz="155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FEB01AC-D99C-47F1-B273-3509D7BD320E}"/>
              </a:ext>
            </a:extLst>
          </p:cNvPr>
          <p:cNvSpPr/>
          <p:nvPr/>
        </p:nvSpPr>
        <p:spPr>
          <a:xfrm>
            <a:off x="12781182" y="7674428"/>
            <a:ext cx="1713904" cy="555171"/>
          </a:xfrm>
          <a:prstGeom prst="roundRect">
            <a:avLst/>
          </a:prstGeom>
          <a:solidFill>
            <a:srgbClr val="1D1D1B"/>
          </a:solidFill>
          <a:ln>
            <a:solidFill>
              <a:srgbClr val="1D1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684</Words>
  <Application>Microsoft Office PowerPoint</Application>
  <PresentationFormat>Custom</PresentationFormat>
  <Paragraphs>100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Tomorrow</vt:lpstr>
      <vt:lpstr>Tomorrow Semi Bold</vt:lpstr>
      <vt:lpstr>Tomorrow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Joash</cp:lastModifiedBy>
  <cp:revision>2</cp:revision>
  <dcterms:created xsi:type="dcterms:W3CDTF">2025-11-05T01:16:10Z</dcterms:created>
  <dcterms:modified xsi:type="dcterms:W3CDTF">2025-11-05T01:26:54Z</dcterms:modified>
</cp:coreProperties>
</file>